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0" autoAdjust="0"/>
    <p:restoredTop sz="94701" autoAdjust="0"/>
  </p:normalViewPr>
  <p:slideViewPr>
    <p:cSldViewPr snapToGrid="0" showGuides="1">
      <p:cViewPr varScale="1">
        <p:scale>
          <a:sx n="83" d="100"/>
          <a:sy n="83" d="100"/>
        </p:scale>
        <p:origin x="30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112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57050-CAA4-4AED-A429-6DCC21B8AFB9}" type="datetimeFigureOut">
              <a:rPr lang="de-CH" smtClean="0"/>
              <a:t>26.10.2018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1307F-6957-4229-AD76-CBE83CCA5B5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3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A0D2B-C0D8-44E9-96AE-1E87B58543FE}" type="datetimeFigureOut">
              <a:rPr lang="de-CH" smtClean="0"/>
              <a:t>26.10.2018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3D233-EC95-403A-A4E9-0505E73968D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61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3D233-EC95-403A-A4E9-0505E73968D6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44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7214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9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95A0AD-E6E1-45F2-8347-697C8B54568C}" type="datetimeFigureOut">
              <a:rPr lang="de-CH" smtClean="0"/>
              <a:t>26.10.2018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9C9C7-D5A6-47B9-969D-EC8B65B4607F}" type="slidenum">
              <a:rPr lang="de-CH" smtClean="0"/>
              <a:t>‹Nr.›</a:t>
            </a:fld>
            <a:endParaRPr lang="de-CH"/>
          </a:p>
        </p:txBody>
      </p:sp>
      <p:sp>
        <p:nvSpPr>
          <p:cNvPr id="2" name="Rechteck 1"/>
          <p:cNvSpPr/>
          <p:nvPr userDrawn="1"/>
        </p:nvSpPr>
        <p:spPr>
          <a:xfrm>
            <a:off x="2017986" y="161073"/>
            <a:ext cx="64343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Veranstaltungen mit der mobilen Ausbildungseinheit </a:t>
            </a:r>
            <a:br>
              <a:rPr lang="de-CH" b="1" dirty="0" smtClean="0"/>
            </a:br>
            <a:r>
              <a:rPr lang="de-CH" b="1" dirty="0" smtClean="0"/>
              <a:t>«</a:t>
            </a:r>
            <a:r>
              <a:rPr lang="de-CH" sz="2400" b="1" dirty="0" smtClean="0"/>
              <a:t>MOBI»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94401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8663" y="1414463"/>
            <a:ext cx="3081337" cy="240347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4818063" y="3141663"/>
            <a:ext cx="3081337" cy="240347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744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3000"/>
                <a:lumOff val="77000"/>
                <a:alpha val="23000"/>
              </a:schemeClr>
            </a:gs>
            <a:gs pos="54000">
              <a:schemeClr val="accent2">
                <a:alpha val="27000"/>
                <a:lumMod val="33000"/>
                <a:lumOff val="67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1077686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4000">
                <a:schemeClr val="accent2">
                  <a:alpha val="27000"/>
                  <a:lumMod val="33000"/>
                  <a:lumOff val="67000"/>
                </a:schemeClr>
              </a:gs>
              <a:gs pos="100000">
                <a:schemeClr val="accent3">
                  <a:lumMod val="75000"/>
                  <a:alpha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0" y="143039"/>
            <a:ext cx="1493084" cy="703882"/>
          </a:xfrm>
          <a:prstGeom prst="rect">
            <a:avLst/>
          </a:prstGeom>
          <a:effectLst>
            <a:outerShdw blurRad="114300" dist="139700" dir="2700000" sx="97000" sy="97000" algn="tl" rotWithShape="0">
              <a:prstClr val="black">
                <a:alpha val="57000"/>
              </a:prstClr>
            </a:outerShdw>
          </a:effectLst>
        </p:spPr>
      </p:pic>
      <p:cxnSp>
        <p:nvCxnSpPr>
          <p:cNvPr id="10" name="Gerader Verbinder 9"/>
          <p:cNvCxnSpPr/>
          <p:nvPr userDrawn="1"/>
        </p:nvCxnSpPr>
        <p:spPr>
          <a:xfrm>
            <a:off x="0" y="6309360"/>
            <a:ext cx="9144000" cy="457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Bild 4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16" y="6376086"/>
            <a:ext cx="2876064" cy="4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 userDrawn="1"/>
        </p:nvSpPr>
        <p:spPr>
          <a:xfrm>
            <a:off x="2017986" y="161073"/>
            <a:ext cx="64343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Veranstaltungen mit der mobilen Ausbildungseinheit </a:t>
            </a:r>
            <a:br>
              <a:rPr lang="de-CH" b="1" dirty="0" smtClean="0"/>
            </a:br>
            <a:r>
              <a:rPr lang="de-CH" b="1" dirty="0" smtClean="0"/>
              <a:t>«</a:t>
            </a:r>
            <a:r>
              <a:rPr lang="de-CH" sz="2400" b="1" dirty="0" smtClean="0"/>
              <a:t>MOBI»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78025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32" y="1246328"/>
            <a:ext cx="6292135" cy="471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6145" name="Picture 1" descr="Mobi Info Wislikofen 2008 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5" y="1336430"/>
            <a:ext cx="5083175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474786" y="5138493"/>
            <a:ext cx="2501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1600" dirty="0">
                <a:latin typeface="Arial" panose="020B0604020202020204" pitchFamily="34" charset="0"/>
                <a:ea typeface="Times New Roman" panose="02020603050405020304" pitchFamily="18" charset="0"/>
              </a:rPr>
              <a:t>Vorstellung </a:t>
            </a:r>
            <a:r>
              <a:rPr lang="de-CH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des hydraulischen Keils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3577" y="1204546"/>
            <a:ext cx="839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u="sng" dirty="0" smtClean="0"/>
              <a:t>Möglichkeit A </a:t>
            </a:r>
            <a:r>
              <a:rPr lang="de-CH" b="1" dirty="0"/>
              <a:t>	</a:t>
            </a:r>
            <a:endParaRPr lang="de-CH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Bei </a:t>
            </a:r>
            <a:r>
              <a:rPr lang="de-CH" dirty="0"/>
              <a:t>einem Waldumgang für die Bevölkerung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Tag </a:t>
            </a:r>
            <a:r>
              <a:rPr lang="de-CH" dirty="0"/>
              <a:t>der offenen </a:t>
            </a:r>
            <a:r>
              <a:rPr lang="de-CH" dirty="0" smtClean="0"/>
              <a:t>Tür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Waldveranstaltung </a:t>
            </a:r>
            <a:r>
              <a:rPr lang="de-CH" dirty="0"/>
              <a:t>mit Einbezug der </a:t>
            </a:r>
            <a:r>
              <a:rPr lang="de-CH" dirty="0" smtClean="0"/>
              <a:t>Allgemeinheit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483577" y="2630967"/>
            <a:ext cx="8396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u="sng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Revierförster, Forstkommission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Korporationen, Privatwaldgenossenschaften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Bewirtschaftungsgenossenschaften, Jagdgesellschaften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Naturschutzorganisationen usw.</a:t>
            </a:r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483577" y="4325595"/>
            <a:ext cx="8396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CH" b="1" u="sng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Ziel</a:t>
            </a:r>
            <a:endParaRPr lang="de-CH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Beim traditionellen  Waldumgang oder bei gelegentlichen Waldbegehungen für die Bevölkerung das know-how der forstlichen Ausbildung aufzeigen. Dadurch kann ein Motorsäge-Anwender durch seinen Bekanntenkreis auf die Möglichkeiten der verschieden Kurse aufmerksam gemacht werden.</a:t>
            </a:r>
            <a:endParaRPr lang="de-CH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83577" y="1204546"/>
            <a:ext cx="839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u="sng" dirty="0" smtClean="0"/>
              <a:t>Möglichkeit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Als </a:t>
            </a:r>
            <a:r>
              <a:rPr lang="de-CH" dirty="0"/>
              <a:t>Posten bei einer Informationsveranstaltung für Privatwaldbesitzer</a:t>
            </a:r>
          </a:p>
        </p:txBody>
      </p:sp>
      <p:sp>
        <p:nvSpPr>
          <p:cNvPr id="3" name="Rechteck 2"/>
          <p:cNvSpPr/>
          <p:nvPr/>
        </p:nvSpPr>
        <p:spPr>
          <a:xfrm>
            <a:off x="483577" y="2402368"/>
            <a:ext cx="8396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u="sng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Revierförster, Forstkommission,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Korporationen, Privatwaldgenossenschaften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Bewirtschaftungsgenossenschaften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</a:rPr>
              <a:t>usw.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483577" y="4246465"/>
            <a:ext cx="83966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CH" b="1" u="sng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Ziel</a:t>
            </a:r>
            <a:endParaRPr lang="de-CH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CH" dirty="0"/>
              <a:t>Bei der periodischen oder gelegentlichen Informationsveranstaltung für die Privatwaldbesitzer das </a:t>
            </a:r>
            <a:r>
              <a:rPr lang="de-CH" dirty="0" smtClean="0"/>
              <a:t>know-how der </a:t>
            </a:r>
            <a:r>
              <a:rPr lang="de-CH" dirty="0"/>
              <a:t>forstlichen Ausbildung aufzeigen.</a:t>
            </a:r>
            <a:endParaRPr lang="de-CH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83577" y="1204546"/>
            <a:ext cx="839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u="sng" dirty="0" smtClean="0"/>
              <a:t>Möglichkeit C </a:t>
            </a:r>
            <a:r>
              <a:rPr lang="de-CH" b="1" dirty="0"/>
              <a:t>	</a:t>
            </a:r>
            <a:endParaRPr lang="de-CH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Gezielte Werbeveranstaltung für das Kurswesen</a:t>
            </a:r>
          </a:p>
        </p:txBody>
      </p:sp>
      <p:sp>
        <p:nvSpPr>
          <p:cNvPr id="4" name="Rechteck 3"/>
          <p:cNvSpPr/>
          <p:nvPr/>
        </p:nvSpPr>
        <p:spPr>
          <a:xfrm>
            <a:off x="483577" y="2118283"/>
            <a:ext cx="8396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b="1" u="sng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Organisation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altLang="de-DE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Anschliessend </a:t>
            </a:r>
            <a:r>
              <a:rPr lang="de-CH" alt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einen Kurs werden die verschiedenen </a:t>
            </a:r>
            <a:r>
              <a:rPr lang="de-CH" altLang="de-DE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Motorsäge-Anwender </a:t>
            </a:r>
            <a:r>
              <a:rPr lang="de-CH" alt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 betreffenden Forstkreis persönlich zu einer Informationsveranstaltung zum Thema Ausbildung an der Motorsäge eingeladen. </a:t>
            </a:r>
          </a:p>
          <a:p>
            <a:pPr algn="just">
              <a:spcAft>
                <a:spcPts val="0"/>
              </a:spcAft>
            </a:pPr>
            <a:endParaRPr lang="de-CH" b="1" u="sng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de-CH" b="1" u="sng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de-CH" b="1" u="sng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de-CH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83577" y="3698999"/>
            <a:ext cx="8396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altLang="de-DE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Zielgruppe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altLang="de-DE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Privatwaldbesitzer</a:t>
            </a:r>
            <a:r>
              <a:rPr lang="de-CH" alt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Bauämter, </a:t>
            </a:r>
            <a:r>
              <a:rPr lang="de-CH" altLang="de-DE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Gemeindewerke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altLang="de-DE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Unterhaltsgenossenschaften</a:t>
            </a:r>
            <a:r>
              <a:rPr lang="de-CH" alt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CH" altLang="de-DE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Feuerwehren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altLang="de-DE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Gartenbaufirmen</a:t>
            </a:r>
            <a:r>
              <a:rPr lang="de-CH" alt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Baufirmen, holzverarbeitende </a:t>
            </a:r>
            <a:r>
              <a:rPr lang="de-CH" altLang="de-DE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Betriebe o.ä.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altLang="de-DE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Kraftwerke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altLang="de-DE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Jagdgesellschaften</a:t>
            </a:r>
            <a:r>
              <a:rPr lang="de-CH" alt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de-CH" altLang="de-DE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altLang="de-DE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Naturschutzvereine</a:t>
            </a:r>
            <a:r>
              <a:rPr lang="de-CH" alt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de-CH" altLang="de-DE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altLang="de-DE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usw</a:t>
            </a:r>
            <a:r>
              <a:rPr lang="de-CH" alt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de-CH" altLang="de-DE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13239" y="1129166"/>
            <a:ext cx="85373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b="1" u="sng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Ablauf</a:t>
            </a:r>
            <a:endParaRPr lang="de-CH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Das Mobi wird beim Treffpunkt oder Schlusspunkt  so aufgestellt wie es bei einem Kurs im Einsatz ist.</a:t>
            </a:r>
            <a:endParaRPr lang="de-CH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Vorstellung des Mobi’s.</a:t>
            </a:r>
            <a:endParaRPr lang="de-CH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 Grundlagenordner (Die Holzernte) liegt als Nachschlagewerk auf.</a:t>
            </a:r>
            <a:endParaRPr lang="de-CH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Vorstellung der Motorsägen und des Werkzeugs.</a:t>
            </a:r>
            <a:endParaRPr lang="de-CH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Kleine Instruktion (Bsp. Ketten schärfen mit Einsatz von Hilfsmitteln).</a:t>
            </a:r>
            <a:endParaRPr lang="de-CH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Lehrfilm läuft während der gesamten Veranstaltung.</a:t>
            </a:r>
            <a:endParaRPr lang="de-CH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Kursprogramme zum mitnehmen sind aufgelegt.</a:t>
            </a:r>
            <a:endParaRPr lang="de-CH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Mögliche Kurstermine in der Region sind festgelegt.</a:t>
            </a:r>
            <a:endParaRPr lang="de-CH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Anmeldung Vorort möglich.</a:t>
            </a:r>
            <a:endParaRPr lang="de-CH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Persönlicher Kontakt der Interessenten mit dem Kursleiter. (Abgabe Visitenkarte).</a:t>
            </a:r>
            <a:endParaRPr lang="de-CH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Das Mobi bleibt auch während dem gemütlichen Teil (Verpflegung) zur Besichtigung offen.</a:t>
            </a:r>
            <a:endParaRPr lang="de-CH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 nach Grösse der Veranstaltung sind ein bis mehrere Mobi-Kursleiter vor Ort.</a:t>
            </a:r>
            <a:endParaRPr lang="de-CH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Ehemalige Kursteilnehmer aus dem Dorf oder Region werden speziell zur Veranstaltung eingeladen, und bei den Ausführungen mit einbezogen.</a:t>
            </a:r>
            <a:endParaRPr lang="de-CH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6" t="26429" r="13591" b="15764"/>
          <a:stretch/>
        </p:blipFill>
        <p:spPr bwMode="auto">
          <a:xfrm>
            <a:off x="287703" y="1236663"/>
            <a:ext cx="4650055" cy="32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31" y="2507633"/>
            <a:ext cx="4774223" cy="357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287703" y="4528038"/>
            <a:ext cx="2069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1600" dirty="0">
                <a:latin typeface="Arial" panose="020B0604020202020204" pitchFamily="34" charset="0"/>
                <a:ea typeface="Times New Roman" panose="02020603050405020304" pitchFamily="18" charset="0"/>
              </a:rPr>
              <a:t>Die Lehrfilme sind begehrt.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448649" y="1922858"/>
            <a:ext cx="3176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de-CH" sz="1600" dirty="0">
                <a:latin typeface="Arial" panose="020B0604020202020204" pitchFamily="34" charset="0"/>
                <a:ea typeface="Times New Roman" panose="02020603050405020304" pitchFamily="18" charset="0"/>
              </a:rPr>
              <a:t>Das Mobi eignet sich auch als Präsentationswand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55077" y="20046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3073" name="Picture 1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48" y="1345222"/>
            <a:ext cx="5083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3723" y="76493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3075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46" y="2624117"/>
            <a:ext cx="4668716" cy="349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62548" y="5155222"/>
            <a:ext cx="2698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1600" dirty="0">
                <a:latin typeface="Arial" panose="020B0604020202020204" pitchFamily="34" charset="0"/>
                <a:ea typeface="Times New Roman" panose="02020603050405020304" pitchFamily="18" charset="0"/>
              </a:rPr>
              <a:t>Grosses Interesse am Holzereiwerkzeug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511567" y="1546899"/>
            <a:ext cx="3219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de-CH" sz="1600" dirty="0">
                <a:latin typeface="Arial" panose="020B0604020202020204" pitchFamily="34" charset="0"/>
                <a:ea typeface="Times New Roman" panose="02020603050405020304" pitchFamily="18" charset="0"/>
              </a:rPr>
              <a:t>Die Möglichkeiten mit der Infrastruktur der Ausbildungseinheit macht Eindruck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4097" name="Picture 1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9" y="1186962"/>
            <a:ext cx="4375440" cy="327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4101" name="Picture 5" descr="Mobi Info Wislikofen 2008 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2233246"/>
            <a:ext cx="5083175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219809" y="4466492"/>
            <a:ext cx="2951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1600" dirty="0">
                <a:latin typeface="Arial" panose="020B0604020202020204" pitchFamily="34" charset="0"/>
                <a:ea typeface="Times New Roman" panose="02020603050405020304" pitchFamily="18" charset="0"/>
              </a:rPr>
              <a:t>Mutige üben schon mal das schärfen der </a:t>
            </a:r>
            <a:r>
              <a:rPr lang="de-CH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Motorsägekette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813571" y="1648471"/>
            <a:ext cx="298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de-CH" sz="1600" dirty="0">
                <a:latin typeface="Arial" panose="020B0604020202020204" pitchFamily="34" charset="0"/>
                <a:ea typeface="Times New Roman" panose="02020603050405020304" pitchFamily="18" charset="0"/>
              </a:rPr>
              <a:t>Kleine Instruktionen </a:t>
            </a:r>
            <a:r>
              <a:rPr lang="de-CH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wecken </a:t>
            </a:r>
            <a:r>
              <a:rPr lang="de-CH" sz="1600" dirty="0">
                <a:latin typeface="Arial" panose="020B0604020202020204" pitchFamily="34" charset="0"/>
                <a:ea typeface="Times New Roman" panose="02020603050405020304" pitchFamily="18" charset="0"/>
              </a:rPr>
              <a:t>das Interesse 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5121" name="Picture 1" descr="Mobi Info Wislikofen 2008 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70" y="2409092"/>
            <a:ext cx="5083175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5123" name="Picture 3" descr="Mobi Info Wislikofen 2008 0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6" t="18516"/>
          <a:stretch/>
        </p:blipFill>
        <p:spPr bwMode="auto">
          <a:xfrm>
            <a:off x="430016" y="1345223"/>
            <a:ext cx="4141984" cy="31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5978106" y="1578095"/>
            <a:ext cx="3026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de-CH" sz="1600" dirty="0">
                <a:latin typeface="Arial" panose="020B0604020202020204" pitchFamily="34" charset="0"/>
                <a:ea typeface="Times New Roman" panose="02020603050405020304" pitchFamily="18" charset="0"/>
              </a:rPr>
              <a:t>Vor dem </a:t>
            </a:r>
            <a:r>
              <a:rPr lang="de-CH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Fällschnitt</a:t>
            </a:r>
            <a:r>
              <a:rPr lang="de-CH" sz="1600" dirty="0">
                <a:latin typeface="Arial" panose="020B0604020202020204" pitchFamily="34" charset="0"/>
                <a:ea typeface="Times New Roman" panose="02020603050405020304" pitchFamily="18" charset="0"/>
              </a:rPr>
              <a:t> kann die Vorbereitungsarbeit begutachtet werden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30016" y="4462706"/>
            <a:ext cx="3158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1600" dirty="0">
                <a:latin typeface="Arial" panose="020B0604020202020204" pitchFamily="34" charset="0"/>
                <a:ea typeface="Times New Roman" panose="02020603050405020304" pitchFamily="18" charset="0"/>
              </a:rPr>
              <a:t>An Hand von Stockbildern wird die Fällmethode vorgestellt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334</Words>
  <Application>Microsoft Office PowerPoint</Application>
  <PresentationFormat>Bildschirmpräsentation (4:3)</PresentationFormat>
  <Paragraphs>58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Stadtverwaltung Brugg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 Pluess</dc:creator>
  <cp:lastModifiedBy>Micha Pluess</cp:lastModifiedBy>
  <cp:revision>15</cp:revision>
  <dcterms:created xsi:type="dcterms:W3CDTF">2016-05-17T09:33:52Z</dcterms:created>
  <dcterms:modified xsi:type="dcterms:W3CDTF">2018-10-26T08:44:15Z</dcterms:modified>
</cp:coreProperties>
</file>